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3A871-B297-42AA-9C96-4102DCF4739C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1D234-65C8-4816-BD10-A088B299E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09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1D234-65C8-4816-BD10-A088B299ED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95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2B5C-AB8B-4995-814D-3D1FBF100FA6}" type="datetime1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AB4D-DA82-4EF7-B09B-72EB54EEE416}" type="datetime1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E92D-28F2-40B9-85FA-C2D8F5CE2E56}" type="datetime1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3A68-E2CF-4407-ABB5-4019685F5C5F}" type="datetime1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5A12F-152C-4998-8A10-C3E1980A1D30}" type="datetime1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9E9-54A4-4298-AD2F-02A8520B7446}" type="datetime1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F7E0-752B-4148-BE1E-04F47384F653}" type="datetime1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EE0A-9DDD-42CF-9A5A-F638B44D40A6}" type="datetime1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EE020-4A61-42A4-9FB6-D17B4DCE18E7}" type="datetime1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81AD-A037-4A40-A3EA-3D5094BFD45B}" type="datetime1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DBC2-4081-4289-BBF1-BEB41B1B9FB9}" type="datetime1">
              <a:rPr lang="en-US" smtClean="0"/>
              <a:t>2/11/2024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A295CA4-96E4-4550-97DE-5A4F40DF3F5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2A8EB93-F728-4F36-ACCD-5254B7419FC6}" type="datetime1">
              <a:rPr lang="en-US" smtClean="0"/>
              <a:t>2/11/2024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mr.alaa@guc.edu.e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andy.abdelmalak@guc.edu.e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200" y="2890826"/>
            <a:ext cx="656348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latin typeface="Carlito"/>
                <a:cs typeface="Carlito"/>
              </a:rPr>
              <a:t>Vivado: </a:t>
            </a:r>
            <a:r>
              <a:rPr lang="en-US" sz="4400" b="1" spc="-10" dirty="0">
                <a:latin typeface="Carlito"/>
                <a:cs typeface="Carlito"/>
              </a:rPr>
              <a:t>A </a:t>
            </a:r>
            <a:r>
              <a:rPr sz="4400" b="1" spc="-25" dirty="0">
                <a:latin typeface="Carlito"/>
                <a:cs typeface="Carlito"/>
              </a:rPr>
              <a:t>step </a:t>
            </a:r>
            <a:r>
              <a:rPr sz="4400" b="1" spc="-15" dirty="0">
                <a:latin typeface="Carlito"/>
                <a:cs typeface="Carlito"/>
              </a:rPr>
              <a:t>by </a:t>
            </a:r>
            <a:r>
              <a:rPr sz="4400" b="1" spc="-25" dirty="0">
                <a:latin typeface="Carlito"/>
                <a:cs typeface="Carlito"/>
              </a:rPr>
              <a:t>step</a:t>
            </a:r>
            <a:r>
              <a:rPr lang="en-US" sz="4400" b="1" spc="-20" dirty="0">
                <a:latin typeface="Carlito"/>
                <a:cs typeface="Carlito"/>
              </a:rPr>
              <a:t> </a:t>
            </a:r>
            <a:r>
              <a:rPr sz="4400" b="1" dirty="0">
                <a:latin typeface="Carlito"/>
                <a:cs typeface="Carlito"/>
              </a:rPr>
              <a:t>guide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04681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AA2B886-D40B-45B6-9191-88BEA4BFC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2133600"/>
          </a:xfrm>
        </p:spPr>
        <p:txBody>
          <a:bodyPr>
            <a:noAutofit/>
          </a:bodyPr>
          <a:lstStyle/>
          <a:p>
            <a:r>
              <a:rPr lang="en-US" sz="2200" dirty="0">
                <a:hlinkClick r:id="rId3"/>
              </a:rPr>
              <a:t>amr.alaa@guc.edu.eg</a:t>
            </a:r>
            <a:endParaRPr lang="en-US" sz="2200" dirty="0">
              <a:hlinkClick r:id="rId4"/>
            </a:endParaRPr>
          </a:p>
          <a:p>
            <a:r>
              <a:rPr lang="en-US" sz="2200" dirty="0"/>
              <a:t>C3.305 (Back office)</a:t>
            </a:r>
            <a:endParaRPr lang="en-US" sz="2200" dirty="0">
              <a:hlinkClick r:id="rId4"/>
            </a:endParaRPr>
          </a:p>
          <a:p>
            <a:endParaRPr lang="en-US" sz="2200" dirty="0">
              <a:hlinkClick r:id="rId4"/>
            </a:endParaRPr>
          </a:p>
          <a:p>
            <a:r>
              <a:rPr lang="en-US" sz="2200" dirty="0">
                <a:hlinkClick r:id="rId4"/>
              </a:rPr>
              <a:t>Sandy.abdelmalak@guc.edu.eg</a:t>
            </a:r>
            <a:endParaRPr lang="en-US" sz="2200" dirty="0"/>
          </a:p>
          <a:p>
            <a:r>
              <a:rPr lang="en-US" sz="2200" dirty="0"/>
              <a:t>C3.207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1784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1" y="449521"/>
            <a:ext cx="659942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Creating </a:t>
            </a:r>
            <a:r>
              <a:rPr dirty="0"/>
              <a:t>a </a:t>
            </a:r>
            <a:r>
              <a:rPr spc="-5" dirty="0"/>
              <a:t>new</a:t>
            </a:r>
            <a:r>
              <a:rPr spc="-25" dirty="0"/>
              <a:t> </a:t>
            </a:r>
            <a:r>
              <a:rPr spc="-15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228600" y="1524000"/>
            <a:ext cx="8046720" cy="4127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" y="5943600"/>
            <a:ext cx="7620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Choose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board </a:t>
            </a:r>
            <a:r>
              <a:rPr sz="1800" dirty="0">
                <a:latin typeface="Carlito"/>
                <a:cs typeface="Carlito"/>
              </a:rPr>
              <a:t>specs as </a:t>
            </a:r>
            <a:r>
              <a:rPr sz="1800" spc="-5" dirty="0">
                <a:latin typeface="Carlito"/>
                <a:cs typeface="Carlito"/>
              </a:rPr>
              <a:t>shown </a:t>
            </a:r>
            <a:r>
              <a:rPr sz="1800" spc="-15" dirty="0">
                <a:latin typeface="Carlito"/>
                <a:cs typeface="Carlito"/>
              </a:rPr>
              <a:t>for </a:t>
            </a:r>
            <a:r>
              <a:rPr lang="en-US" sz="1800" spc="-15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Basys-3, </a:t>
            </a:r>
            <a:r>
              <a:rPr sz="1800" dirty="0">
                <a:latin typeface="Carlito"/>
                <a:cs typeface="Carlito"/>
              </a:rPr>
              <a:t>then </a:t>
            </a:r>
            <a:r>
              <a:rPr sz="1800" spc="-10" dirty="0">
                <a:latin typeface="Carlito"/>
                <a:cs typeface="Carlito"/>
              </a:rPr>
              <a:t>press next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finish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19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49521"/>
            <a:ext cx="6030341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Define </a:t>
            </a:r>
            <a:r>
              <a:rPr dirty="0"/>
              <a:t>the</a:t>
            </a:r>
            <a:r>
              <a:rPr spc="-85" dirty="0"/>
              <a:t> </a:t>
            </a:r>
            <a:r>
              <a:rPr dirty="0"/>
              <a:t>Module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1621149"/>
            <a:ext cx="8046720" cy="4089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7936" y="6017260"/>
            <a:ext cx="34134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Define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inputs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outputs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4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449521"/>
            <a:ext cx="5345557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Choose</a:t>
            </a:r>
            <a:r>
              <a:rPr spc="-90" dirty="0"/>
              <a:t> </a:t>
            </a:r>
            <a:r>
              <a:rPr spc="-5" dirty="0"/>
              <a:t>VHDL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059" y="1524000"/>
            <a:ext cx="8046720" cy="4109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6059" y="5844060"/>
            <a:ext cx="80467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From </a:t>
            </a:r>
            <a:r>
              <a:rPr lang="en-US" sz="1800" spc="-10" dirty="0">
                <a:latin typeface="Carlito"/>
                <a:cs typeface="Carlito"/>
              </a:rPr>
              <a:t>p</a:t>
            </a:r>
            <a:r>
              <a:rPr sz="1800" spc="-10" dirty="0">
                <a:latin typeface="Carlito"/>
                <a:cs typeface="Carlito"/>
              </a:rPr>
              <a:t>roject </a:t>
            </a:r>
            <a:r>
              <a:rPr lang="en-US" spc="-10" dirty="0">
                <a:latin typeface="Carlito"/>
                <a:cs typeface="Carlito"/>
              </a:rPr>
              <a:t>s</a:t>
            </a:r>
            <a:r>
              <a:rPr sz="1800" spc="-10" dirty="0">
                <a:latin typeface="Carlito"/>
                <a:cs typeface="Carlito"/>
              </a:rPr>
              <a:t>etting</a:t>
            </a:r>
            <a:r>
              <a:rPr lang="en-US" sz="1800" spc="-10" dirty="0">
                <a:latin typeface="Carlito"/>
                <a:cs typeface="Carlito"/>
              </a:rPr>
              <a:t>s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under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pc="-10" dirty="0">
                <a:latin typeface="Carlito"/>
                <a:cs typeface="Carlito"/>
              </a:rPr>
              <a:t>p</a:t>
            </a:r>
            <a:r>
              <a:rPr sz="1800" spc="-10" dirty="0">
                <a:latin typeface="Carlito"/>
                <a:cs typeface="Carlito"/>
              </a:rPr>
              <a:t>roject </a:t>
            </a:r>
            <a:r>
              <a:rPr lang="en-US" spc="-5" dirty="0">
                <a:latin typeface="Carlito"/>
                <a:cs typeface="Carlito"/>
              </a:rPr>
              <a:t>m</a:t>
            </a:r>
            <a:r>
              <a:rPr sz="1800" spc="-5" dirty="0">
                <a:latin typeface="Carlito"/>
                <a:cs typeface="Carlito"/>
              </a:rPr>
              <a:t>anager </a:t>
            </a:r>
            <a:r>
              <a:rPr sz="1800" dirty="0">
                <a:latin typeface="Carlito"/>
                <a:cs typeface="Carlito"/>
              </a:rPr>
              <a:t>choose </a:t>
            </a:r>
            <a:r>
              <a:rPr sz="1800" spc="-5" dirty="0">
                <a:latin typeface="Carlito"/>
                <a:cs typeface="Carlito"/>
              </a:rPr>
              <a:t>VHDL </a:t>
            </a:r>
            <a:r>
              <a:rPr lang="en-US" sz="1800" spc="-15" dirty="0">
                <a:latin typeface="Carlito"/>
                <a:cs typeface="Carlito"/>
              </a:rPr>
              <a:t>as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lang="en-US" sz="1800" spc="-15" dirty="0">
                <a:latin typeface="Carlito"/>
                <a:cs typeface="Carlito"/>
              </a:rPr>
              <a:t>the </a:t>
            </a:r>
            <a:r>
              <a:rPr lang="en-US" spc="-35" dirty="0">
                <a:latin typeface="Carlito"/>
                <a:cs typeface="Carlito"/>
              </a:rPr>
              <a:t>t</a:t>
            </a:r>
            <a:r>
              <a:rPr sz="1800" spc="-35" dirty="0">
                <a:latin typeface="Carlito"/>
                <a:cs typeface="Carlito"/>
              </a:rPr>
              <a:t>arget</a:t>
            </a:r>
            <a:r>
              <a:rPr sz="1800" spc="10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l</a:t>
            </a:r>
            <a:r>
              <a:rPr sz="1800" spc="-5" dirty="0">
                <a:latin typeface="Carlito"/>
                <a:cs typeface="Carlito"/>
              </a:rPr>
              <a:t>anguage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155" y="449521"/>
            <a:ext cx="5380483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</a:t>
            </a:r>
            <a:r>
              <a:rPr spc="10" dirty="0"/>
              <a:t>n</a:t>
            </a:r>
            <a:r>
              <a:rPr spc="-45" dirty="0"/>
              <a:t>s</a:t>
            </a:r>
            <a:r>
              <a:rPr dirty="0"/>
              <a:t>t</a:t>
            </a:r>
            <a:r>
              <a:rPr spc="-85" dirty="0"/>
              <a:t>r</a:t>
            </a:r>
            <a:r>
              <a:rPr dirty="0"/>
              <a:t>ai</a:t>
            </a:r>
            <a:r>
              <a:rPr spc="-4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042" y="5813563"/>
            <a:ext cx="83369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When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code </a:t>
            </a:r>
            <a:r>
              <a:rPr sz="1800" spc="-5" dirty="0">
                <a:latin typeface="Carlito"/>
                <a:cs typeface="Carlito"/>
              </a:rPr>
              <a:t>is done, </a:t>
            </a:r>
            <a:r>
              <a:rPr sz="1800" spc="-10" dirty="0">
                <a:latin typeface="Carlito"/>
                <a:cs typeface="Carlito"/>
              </a:rPr>
              <a:t>update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constraints </a:t>
            </a:r>
            <a:r>
              <a:rPr sz="1800" spc="-5" dirty="0">
                <a:latin typeface="Carlito"/>
                <a:cs typeface="Carlito"/>
              </a:rPr>
              <a:t>file by </a:t>
            </a:r>
            <a:r>
              <a:rPr sz="1800" spc="-10" dirty="0">
                <a:latin typeface="Carlito"/>
                <a:cs typeface="Carlito"/>
              </a:rPr>
              <a:t>uncommenting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5" dirty="0">
                <a:latin typeface="Carlito"/>
                <a:cs typeface="Carlito"/>
              </a:rPr>
              <a:t>desired </a:t>
            </a:r>
            <a:r>
              <a:rPr sz="1800" dirty="0">
                <a:latin typeface="Carlito"/>
                <a:cs typeface="Carlito"/>
              </a:rPr>
              <a:t>I/O</a:t>
            </a:r>
            <a:r>
              <a:rPr sz="1800" spc="19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pins</a:t>
            </a:r>
            <a:r>
              <a:rPr lang="en-US" sz="1800" spc="-5" dirty="0">
                <a:latin typeface="Carlito"/>
                <a:cs typeface="Carlito"/>
              </a:rPr>
              <a:t> </a:t>
            </a:r>
            <a:r>
              <a:rPr lang="en-US" dirty="0">
                <a:latin typeface="Carlito"/>
                <a:cs typeface="Carlito"/>
              </a:rPr>
              <a:t>and </a:t>
            </a:r>
            <a:r>
              <a:rPr lang="en-US" spc="-5" dirty="0">
                <a:latin typeface="Carlito"/>
                <a:cs typeface="Carlito"/>
              </a:rPr>
              <a:t>assigning </a:t>
            </a:r>
            <a:r>
              <a:rPr lang="en-US" dirty="0">
                <a:latin typeface="Carlito"/>
                <a:cs typeface="Carlito"/>
              </a:rPr>
              <a:t>the </a:t>
            </a:r>
            <a:r>
              <a:rPr lang="en-US" spc="-5" dirty="0">
                <a:latin typeface="Carlito"/>
                <a:cs typeface="Carlito"/>
              </a:rPr>
              <a:t>port names </a:t>
            </a:r>
            <a:r>
              <a:rPr lang="en-US" spc="-10" dirty="0">
                <a:latin typeface="Carlito"/>
                <a:cs typeface="Carlito"/>
              </a:rPr>
              <a:t>to </a:t>
            </a:r>
            <a:r>
              <a:rPr lang="en-US" dirty="0">
                <a:latin typeface="Carlito"/>
                <a:cs typeface="Carlito"/>
              </a:rPr>
              <a:t>the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5" dirty="0">
                <a:latin typeface="Carlito"/>
                <a:cs typeface="Carlito"/>
              </a:rPr>
              <a:t>pins</a:t>
            </a:r>
            <a:endParaRPr lang="en-US" dirty="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" y="1447800"/>
            <a:ext cx="8136635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6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dirty="0"/>
              <a:t>Run</a:t>
            </a:r>
            <a:r>
              <a:rPr spc="-55" dirty="0"/>
              <a:t> </a:t>
            </a:r>
            <a:r>
              <a:rPr spc="-10" dirty="0"/>
              <a:t>Synthesis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14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693" y="6019800"/>
            <a:ext cx="4945307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Press </a:t>
            </a:r>
            <a:r>
              <a:rPr sz="1800" dirty="0">
                <a:latin typeface="Carlito"/>
                <a:cs typeface="Carlito"/>
              </a:rPr>
              <a:t>run </a:t>
            </a:r>
            <a:r>
              <a:rPr sz="1800" spc="-5" dirty="0">
                <a:latin typeface="Carlito"/>
                <a:cs typeface="Carlito"/>
              </a:rPr>
              <a:t>synthesis </a:t>
            </a:r>
            <a:r>
              <a:rPr sz="1800" dirty="0">
                <a:latin typeface="Carlito"/>
                <a:cs typeface="Carlito"/>
              </a:rPr>
              <a:t>then </a:t>
            </a:r>
            <a:r>
              <a:rPr sz="1800" spc="-5" dirty="0">
                <a:latin typeface="Carlito"/>
                <a:cs typeface="Carlito"/>
              </a:rPr>
              <a:t>press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lang="en-US" spc="-5" dirty="0">
                <a:latin typeface="Carlito"/>
                <a:cs typeface="Carlito"/>
              </a:rPr>
              <a:t>OK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3363" y="1394764"/>
            <a:ext cx="8214359" cy="4625036"/>
            <a:chOff x="457200" y="1752600"/>
            <a:chExt cx="8214359" cy="4625036"/>
          </a:xfrm>
        </p:grpSpPr>
        <p:sp>
          <p:nvSpPr>
            <p:cNvPr id="6" name="object 6"/>
            <p:cNvSpPr/>
            <p:nvPr/>
          </p:nvSpPr>
          <p:spPr>
            <a:xfrm>
              <a:off x="457200" y="1752600"/>
              <a:ext cx="8214359" cy="419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6561" y="5258561"/>
              <a:ext cx="838200" cy="228600"/>
            </a:xfrm>
            <a:custGeom>
              <a:avLst/>
              <a:gdLst/>
              <a:ahLst/>
              <a:cxnLst/>
              <a:rect l="l" t="t" r="r" b="b"/>
              <a:pathLst>
                <a:path w="838200" h="228600">
                  <a:moveTo>
                    <a:pt x="0" y="228600"/>
                  </a:moveTo>
                  <a:lnTo>
                    <a:pt x="838200" y="2286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64196" y="5487161"/>
              <a:ext cx="239395" cy="890475"/>
            </a:xfrm>
            <a:custGeom>
              <a:avLst/>
              <a:gdLst/>
              <a:ahLst/>
              <a:cxnLst/>
              <a:rect l="l" t="t" r="r" b="b"/>
              <a:pathLst>
                <a:path w="239394" h="1297304">
                  <a:moveTo>
                    <a:pt x="47113" y="38842"/>
                  </a:moveTo>
                  <a:lnTo>
                    <a:pt x="39742" y="57089"/>
                  </a:lnTo>
                  <a:lnTo>
                    <a:pt x="219646" y="1296821"/>
                  </a:lnTo>
                  <a:lnTo>
                    <a:pt x="239204" y="1293976"/>
                  </a:lnTo>
                  <a:lnTo>
                    <a:pt x="59338" y="54214"/>
                  </a:lnTo>
                  <a:lnTo>
                    <a:pt x="47113" y="38842"/>
                  </a:lnTo>
                  <a:close/>
                </a:path>
                <a:path w="239394" h="1297304">
                  <a:moveTo>
                    <a:pt x="41452" y="0"/>
                  </a:moveTo>
                  <a:lnTo>
                    <a:pt x="2057" y="97535"/>
                  </a:lnTo>
                  <a:lnTo>
                    <a:pt x="0" y="102565"/>
                  </a:lnTo>
                  <a:lnTo>
                    <a:pt x="2451" y="108343"/>
                  </a:lnTo>
                  <a:lnTo>
                    <a:pt x="12598" y="112433"/>
                  </a:lnTo>
                  <a:lnTo>
                    <a:pt x="18376" y="109981"/>
                  </a:lnTo>
                  <a:lnTo>
                    <a:pt x="39742" y="57089"/>
                  </a:lnTo>
                  <a:lnTo>
                    <a:pt x="34480" y="20828"/>
                  </a:lnTo>
                  <a:lnTo>
                    <a:pt x="54089" y="18034"/>
                  </a:lnTo>
                  <a:lnTo>
                    <a:pt x="55810" y="18034"/>
                  </a:lnTo>
                  <a:lnTo>
                    <a:pt x="41452" y="0"/>
                  </a:lnTo>
                  <a:close/>
                </a:path>
                <a:path w="239394" h="1297304">
                  <a:moveTo>
                    <a:pt x="55810" y="18034"/>
                  </a:moveTo>
                  <a:lnTo>
                    <a:pt x="54089" y="18034"/>
                  </a:lnTo>
                  <a:lnTo>
                    <a:pt x="59338" y="54214"/>
                  </a:lnTo>
                  <a:lnTo>
                    <a:pt x="91465" y="94615"/>
                  </a:lnTo>
                  <a:lnTo>
                    <a:pt x="94868" y="98932"/>
                  </a:lnTo>
                  <a:lnTo>
                    <a:pt x="101104" y="99568"/>
                  </a:lnTo>
                  <a:lnTo>
                    <a:pt x="105384" y="96138"/>
                  </a:lnTo>
                  <a:lnTo>
                    <a:pt x="109664" y="92837"/>
                  </a:lnTo>
                  <a:lnTo>
                    <a:pt x="110375" y="86487"/>
                  </a:lnTo>
                  <a:lnTo>
                    <a:pt x="106972" y="82296"/>
                  </a:lnTo>
                  <a:lnTo>
                    <a:pt x="55810" y="18034"/>
                  </a:lnTo>
                  <a:close/>
                </a:path>
                <a:path w="239394" h="1297304">
                  <a:moveTo>
                    <a:pt x="54089" y="18034"/>
                  </a:moveTo>
                  <a:lnTo>
                    <a:pt x="34480" y="20828"/>
                  </a:lnTo>
                  <a:lnTo>
                    <a:pt x="39742" y="57089"/>
                  </a:lnTo>
                  <a:lnTo>
                    <a:pt x="47113" y="38842"/>
                  </a:lnTo>
                  <a:lnTo>
                    <a:pt x="36525" y="25526"/>
                  </a:lnTo>
                  <a:lnTo>
                    <a:pt x="53466" y="23113"/>
                  </a:lnTo>
                  <a:lnTo>
                    <a:pt x="54826" y="23113"/>
                  </a:lnTo>
                  <a:lnTo>
                    <a:pt x="54089" y="18034"/>
                  </a:lnTo>
                  <a:close/>
                </a:path>
                <a:path w="239394" h="1297304">
                  <a:moveTo>
                    <a:pt x="54826" y="23113"/>
                  </a:moveTo>
                  <a:lnTo>
                    <a:pt x="53466" y="23113"/>
                  </a:lnTo>
                  <a:lnTo>
                    <a:pt x="47113" y="38842"/>
                  </a:lnTo>
                  <a:lnTo>
                    <a:pt x="59338" y="54214"/>
                  </a:lnTo>
                  <a:lnTo>
                    <a:pt x="54826" y="23113"/>
                  </a:lnTo>
                  <a:close/>
                </a:path>
                <a:path w="239394" h="1297304">
                  <a:moveTo>
                    <a:pt x="53466" y="23113"/>
                  </a:moveTo>
                  <a:lnTo>
                    <a:pt x="36525" y="25526"/>
                  </a:lnTo>
                  <a:lnTo>
                    <a:pt x="47113" y="38842"/>
                  </a:lnTo>
                  <a:lnTo>
                    <a:pt x="53466" y="23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096759" y="366725"/>
            <a:ext cx="117157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takes</a:t>
            </a:r>
            <a:r>
              <a:rPr sz="1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3-</a:t>
            </a:r>
            <a:endParaRPr sz="1800" dirty="0">
              <a:latin typeface="Carlito"/>
              <a:cs typeface="Carlito"/>
            </a:endParaRPr>
          </a:p>
          <a:p>
            <a:pPr marL="12509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minutes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1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1" y="461899"/>
            <a:ext cx="6462522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rlito"/>
                <a:cs typeface="Carlito"/>
              </a:rPr>
              <a:t>Run</a:t>
            </a:r>
            <a:r>
              <a:rPr sz="4400" spc="-50" dirty="0">
                <a:latin typeface="Carlito"/>
                <a:cs typeface="Carlito"/>
              </a:rPr>
              <a:t> </a:t>
            </a:r>
            <a:r>
              <a:rPr sz="4400" spc="-10" dirty="0">
                <a:latin typeface="Carlito"/>
                <a:cs typeface="Carlito"/>
              </a:rPr>
              <a:t>Implementation</a:t>
            </a:r>
            <a:endParaRPr sz="44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222" y="1524000"/>
            <a:ext cx="8174735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426" y="6289982"/>
            <a:ext cx="402977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Press </a:t>
            </a:r>
            <a:r>
              <a:rPr lang="en-US" spc="-5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un </a:t>
            </a:r>
            <a:r>
              <a:rPr lang="en-US" spc="-5" dirty="0">
                <a:latin typeface="Carlito"/>
                <a:cs typeface="Carlito"/>
              </a:rPr>
              <a:t>i</a:t>
            </a:r>
            <a:r>
              <a:rPr sz="1800" spc="-5" dirty="0">
                <a:latin typeface="Carlito"/>
                <a:cs typeface="Carlito"/>
              </a:rPr>
              <a:t>mplementation </a:t>
            </a:r>
            <a:r>
              <a:rPr sz="1800" dirty="0">
                <a:latin typeface="Carlito"/>
                <a:cs typeface="Carlito"/>
              </a:rPr>
              <a:t>then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</a:t>
            </a:r>
            <a:r>
              <a:rPr lang="en-US" sz="1800" spc="-5" dirty="0">
                <a:latin typeface="Carlito"/>
                <a:cs typeface="Carlito"/>
              </a:rPr>
              <a:t>K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297039" y="145541"/>
            <a:ext cx="9328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 marR="5080" indent="-30353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</a:rPr>
              <a:t>This</a:t>
            </a:r>
            <a:r>
              <a:rPr sz="1800" spc="-90" dirty="0">
                <a:solidFill>
                  <a:srgbClr val="FFFFFF"/>
                </a:solidFill>
              </a:rPr>
              <a:t> </a:t>
            </a:r>
            <a:r>
              <a:rPr sz="1800" spc="-20" dirty="0">
                <a:solidFill>
                  <a:srgbClr val="FFFFFF"/>
                </a:solidFill>
              </a:rPr>
              <a:t>takes  </a:t>
            </a:r>
            <a:r>
              <a:rPr sz="1800" spc="-5" dirty="0">
                <a:solidFill>
                  <a:srgbClr val="FFFFFF"/>
                </a:solidFill>
              </a:rPr>
              <a:t>3-5</a:t>
            </a:r>
            <a:endParaRPr sz="1800"/>
          </a:p>
          <a:p>
            <a:pPr marL="9017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</a:rPr>
              <a:t>minutes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497839" y="4764077"/>
            <a:ext cx="838200" cy="228600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4727" y="4992677"/>
            <a:ext cx="239395" cy="1297305"/>
          </a:xfrm>
          <a:custGeom>
            <a:avLst/>
            <a:gdLst/>
            <a:ahLst/>
            <a:cxnLst/>
            <a:rect l="l" t="t" r="r" b="b"/>
            <a:pathLst>
              <a:path w="239394" h="1297304">
                <a:moveTo>
                  <a:pt x="47113" y="38842"/>
                </a:moveTo>
                <a:lnTo>
                  <a:pt x="39742" y="57089"/>
                </a:lnTo>
                <a:lnTo>
                  <a:pt x="219646" y="1296822"/>
                </a:lnTo>
                <a:lnTo>
                  <a:pt x="239204" y="1293977"/>
                </a:lnTo>
                <a:lnTo>
                  <a:pt x="59338" y="54214"/>
                </a:lnTo>
                <a:lnTo>
                  <a:pt x="47113" y="38842"/>
                </a:lnTo>
                <a:close/>
              </a:path>
              <a:path w="239394" h="1297304">
                <a:moveTo>
                  <a:pt x="41452" y="0"/>
                </a:moveTo>
                <a:lnTo>
                  <a:pt x="0" y="102615"/>
                </a:lnTo>
                <a:lnTo>
                  <a:pt x="2451" y="108331"/>
                </a:lnTo>
                <a:lnTo>
                  <a:pt x="12598" y="112394"/>
                </a:lnTo>
                <a:lnTo>
                  <a:pt x="18376" y="109981"/>
                </a:lnTo>
                <a:lnTo>
                  <a:pt x="39742" y="57089"/>
                </a:lnTo>
                <a:lnTo>
                  <a:pt x="34480" y="20827"/>
                </a:lnTo>
                <a:lnTo>
                  <a:pt x="54089" y="18033"/>
                </a:lnTo>
                <a:lnTo>
                  <a:pt x="55810" y="18033"/>
                </a:lnTo>
                <a:lnTo>
                  <a:pt x="41452" y="0"/>
                </a:lnTo>
                <a:close/>
              </a:path>
              <a:path w="239394" h="1297304">
                <a:moveTo>
                  <a:pt x="55810" y="18033"/>
                </a:moveTo>
                <a:lnTo>
                  <a:pt x="54089" y="18033"/>
                </a:lnTo>
                <a:lnTo>
                  <a:pt x="59338" y="54214"/>
                </a:lnTo>
                <a:lnTo>
                  <a:pt x="91465" y="94614"/>
                </a:lnTo>
                <a:lnTo>
                  <a:pt x="94869" y="98932"/>
                </a:lnTo>
                <a:lnTo>
                  <a:pt x="101104" y="99568"/>
                </a:lnTo>
                <a:lnTo>
                  <a:pt x="105384" y="96138"/>
                </a:lnTo>
                <a:lnTo>
                  <a:pt x="109664" y="92837"/>
                </a:lnTo>
                <a:lnTo>
                  <a:pt x="110375" y="86487"/>
                </a:lnTo>
                <a:lnTo>
                  <a:pt x="106972" y="82295"/>
                </a:lnTo>
                <a:lnTo>
                  <a:pt x="55810" y="18033"/>
                </a:lnTo>
                <a:close/>
              </a:path>
              <a:path w="239394" h="1297304">
                <a:moveTo>
                  <a:pt x="54089" y="18033"/>
                </a:moveTo>
                <a:lnTo>
                  <a:pt x="34480" y="20827"/>
                </a:lnTo>
                <a:lnTo>
                  <a:pt x="39742" y="57089"/>
                </a:lnTo>
                <a:lnTo>
                  <a:pt x="47113" y="38842"/>
                </a:lnTo>
                <a:lnTo>
                  <a:pt x="36525" y="25526"/>
                </a:lnTo>
                <a:lnTo>
                  <a:pt x="53467" y="23113"/>
                </a:lnTo>
                <a:lnTo>
                  <a:pt x="54826" y="23113"/>
                </a:lnTo>
                <a:lnTo>
                  <a:pt x="54089" y="18033"/>
                </a:lnTo>
                <a:close/>
              </a:path>
              <a:path w="239394" h="1297304">
                <a:moveTo>
                  <a:pt x="54826" y="23113"/>
                </a:moveTo>
                <a:lnTo>
                  <a:pt x="53467" y="23113"/>
                </a:lnTo>
                <a:lnTo>
                  <a:pt x="47113" y="38842"/>
                </a:lnTo>
                <a:lnTo>
                  <a:pt x="59338" y="54214"/>
                </a:lnTo>
                <a:lnTo>
                  <a:pt x="54826" y="23113"/>
                </a:lnTo>
                <a:close/>
              </a:path>
              <a:path w="239394" h="1297304">
                <a:moveTo>
                  <a:pt x="53467" y="23113"/>
                </a:moveTo>
                <a:lnTo>
                  <a:pt x="36525" y="25526"/>
                </a:lnTo>
                <a:lnTo>
                  <a:pt x="47113" y="38842"/>
                </a:lnTo>
                <a:lnTo>
                  <a:pt x="53467" y="23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36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49521"/>
            <a:ext cx="682332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Generate </a:t>
            </a:r>
            <a:r>
              <a:rPr dirty="0"/>
              <a:t>Bit </a:t>
            </a:r>
            <a:r>
              <a:rPr spc="-20" dirty="0"/>
              <a:t>stream</a:t>
            </a:r>
            <a:r>
              <a:rPr spc="-75" dirty="0"/>
              <a:t> </a:t>
            </a:r>
            <a:r>
              <a:rPr spc="-10"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671" y="6149482"/>
            <a:ext cx="48133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Choose </a:t>
            </a:r>
            <a:r>
              <a:rPr lang="en-US" spc="-10" dirty="0">
                <a:latin typeface="Carlito"/>
                <a:cs typeface="Carlito"/>
              </a:rPr>
              <a:t>g</a:t>
            </a:r>
            <a:r>
              <a:rPr sz="1800" spc="-10" dirty="0">
                <a:latin typeface="Carlito"/>
                <a:cs typeface="Carlito"/>
              </a:rPr>
              <a:t>enerate </a:t>
            </a:r>
            <a:r>
              <a:rPr lang="en-US" spc="-10" dirty="0">
                <a:latin typeface="Carlito"/>
                <a:cs typeface="Carlito"/>
              </a:rPr>
              <a:t>b</a:t>
            </a:r>
            <a:r>
              <a:rPr sz="1800" dirty="0">
                <a:latin typeface="Carlito"/>
                <a:cs typeface="Carlito"/>
              </a:rPr>
              <a:t>it</a:t>
            </a:r>
            <a:r>
              <a:rPr sz="1800" spc="-10" dirty="0">
                <a:latin typeface="Carlito"/>
                <a:cs typeface="Carlito"/>
              </a:rPr>
              <a:t>stream </a:t>
            </a:r>
            <a:r>
              <a:rPr sz="1800" dirty="0">
                <a:latin typeface="Carlito"/>
                <a:cs typeface="Carlito"/>
              </a:rPr>
              <a:t>then </a:t>
            </a:r>
            <a:r>
              <a:rPr sz="1800" spc="-10" dirty="0">
                <a:latin typeface="Carlito"/>
                <a:cs typeface="Carlito"/>
              </a:rPr>
              <a:t>press </a:t>
            </a:r>
            <a:r>
              <a:rPr lang="en-US" sz="1800" spc="-5" dirty="0">
                <a:latin typeface="Carlito"/>
                <a:cs typeface="Carlito"/>
              </a:rPr>
              <a:t>OK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5588" y="157987"/>
            <a:ext cx="7683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2540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This 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takes</a:t>
            </a:r>
            <a:r>
              <a:rPr sz="16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3-5  minutes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2449" y="1392555"/>
            <a:ext cx="8227059" cy="4834890"/>
            <a:chOff x="512063" y="1676400"/>
            <a:chExt cx="8227059" cy="4834890"/>
          </a:xfrm>
        </p:grpSpPr>
        <p:sp>
          <p:nvSpPr>
            <p:cNvPr id="11" name="object 11"/>
            <p:cNvSpPr/>
            <p:nvPr/>
          </p:nvSpPr>
          <p:spPr>
            <a:xfrm>
              <a:off x="512063" y="1676400"/>
              <a:ext cx="8226552" cy="4267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0894" y="5671515"/>
              <a:ext cx="149225" cy="839469"/>
            </a:xfrm>
            <a:custGeom>
              <a:avLst/>
              <a:gdLst/>
              <a:ahLst/>
              <a:cxnLst/>
              <a:rect l="l" t="t" r="r" b="b"/>
              <a:pathLst>
                <a:path w="149225" h="839470">
                  <a:moveTo>
                    <a:pt x="49140" y="39077"/>
                  </a:moveTo>
                  <a:lnTo>
                    <a:pt x="41191" y="57055"/>
                  </a:lnTo>
                  <a:lnTo>
                    <a:pt x="128917" y="839355"/>
                  </a:lnTo>
                  <a:lnTo>
                    <a:pt x="148602" y="837145"/>
                  </a:lnTo>
                  <a:lnTo>
                    <a:pt x="60877" y="54852"/>
                  </a:lnTo>
                  <a:lnTo>
                    <a:pt x="49140" y="39077"/>
                  </a:lnTo>
                  <a:close/>
                </a:path>
                <a:path w="149225" h="839470">
                  <a:moveTo>
                    <a:pt x="44767" y="0"/>
                  </a:moveTo>
                  <a:lnTo>
                    <a:pt x="0" y="101218"/>
                  </a:lnTo>
                  <a:lnTo>
                    <a:pt x="2260" y="107060"/>
                  </a:lnTo>
                  <a:lnTo>
                    <a:pt x="12268" y="111493"/>
                  </a:lnTo>
                  <a:lnTo>
                    <a:pt x="18122" y="109232"/>
                  </a:lnTo>
                  <a:lnTo>
                    <a:pt x="41191" y="57055"/>
                  </a:lnTo>
                  <a:lnTo>
                    <a:pt x="37109" y="20650"/>
                  </a:lnTo>
                  <a:lnTo>
                    <a:pt x="56794" y="18440"/>
                  </a:lnTo>
                  <a:lnTo>
                    <a:pt x="58488" y="18440"/>
                  </a:lnTo>
                  <a:lnTo>
                    <a:pt x="44767" y="0"/>
                  </a:lnTo>
                  <a:close/>
                </a:path>
                <a:path w="149225" h="839470">
                  <a:moveTo>
                    <a:pt x="58488" y="18440"/>
                  </a:moveTo>
                  <a:lnTo>
                    <a:pt x="56794" y="18440"/>
                  </a:lnTo>
                  <a:lnTo>
                    <a:pt x="60877" y="54852"/>
                  </a:lnTo>
                  <a:lnTo>
                    <a:pt x="94932" y="100622"/>
                  </a:lnTo>
                  <a:lnTo>
                    <a:pt x="101142" y="101523"/>
                  </a:lnTo>
                  <a:lnTo>
                    <a:pt x="109918" y="94995"/>
                  </a:lnTo>
                  <a:lnTo>
                    <a:pt x="110832" y="88785"/>
                  </a:lnTo>
                  <a:lnTo>
                    <a:pt x="58488" y="18440"/>
                  </a:lnTo>
                  <a:close/>
                </a:path>
                <a:path w="149225" h="839470">
                  <a:moveTo>
                    <a:pt x="56794" y="18440"/>
                  </a:moveTo>
                  <a:lnTo>
                    <a:pt x="37109" y="20650"/>
                  </a:lnTo>
                  <a:lnTo>
                    <a:pt x="41191" y="57055"/>
                  </a:lnTo>
                  <a:lnTo>
                    <a:pt x="49140" y="39077"/>
                  </a:lnTo>
                  <a:lnTo>
                    <a:pt x="39001" y="25450"/>
                  </a:lnTo>
                  <a:lnTo>
                    <a:pt x="56006" y="23545"/>
                  </a:lnTo>
                  <a:lnTo>
                    <a:pt x="57366" y="23545"/>
                  </a:lnTo>
                  <a:lnTo>
                    <a:pt x="56794" y="18440"/>
                  </a:lnTo>
                  <a:close/>
                </a:path>
                <a:path w="149225" h="839470">
                  <a:moveTo>
                    <a:pt x="57366" y="23545"/>
                  </a:moveTo>
                  <a:lnTo>
                    <a:pt x="56006" y="23545"/>
                  </a:lnTo>
                  <a:lnTo>
                    <a:pt x="49140" y="39077"/>
                  </a:lnTo>
                  <a:lnTo>
                    <a:pt x="60877" y="54852"/>
                  </a:lnTo>
                  <a:lnTo>
                    <a:pt x="57366" y="23545"/>
                  </a:lnTo>
                  <a:close/>
                </a:path>
                <a:path w="149225" h="839470">
                  <a:moveTo>
                    <a:pt x="56006" y="23545"/>
                  </a:moveTo>
                  <a:lnTo>
                    <a:pt x="39001" y="25450"/>
                  </a:lnTo>
                  <a:lnTo>
                    <a:pt x="49140" y="39077"/>
                  </a:lnTo>
                  <a:lnTo>
                    <a:pt x="56006" y="235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1050" y="5557265"/>
              <a:ext cx="838200" cy="228600"/>
            </a:xfrm>
            <a:custGeom>
              <a:avLst/>
              <a:gdLst/>
              <a:ahLst/>
              <a:cxnLst/>
              <a:rect l="l" t="t" r="r" b="b"/>
              <a:pathLst>
                <a:path w="838200" h="228600">
                  <a:moveTo>
                    <a:pt x="0" y="228600"/>
                  </a:moveTo>
                  <a:lnTo>
                    <a:pt x="838200" y="2286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3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449521"/>
            <a:ext cx="623150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Selecting </a:t>
            </a:r>
            <a:r>
              <a:rPr dirty="0"/>
              <a:t>the</a:t>
            </a:r>
            <a:r>
              <a:rPr spc="-65" dirty="0"/>
              <a:t> </a:t>
            </a:r>
            <a:r>
              <a:rPr spc="-15" dirty="0"/>
              <a:t>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5867400"/>
            <a:ext cx="7315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Open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pc="-15" dirty="0">
                <a:latin typeface="Carlito"/>
                <a:cs typeface="Carlito"/>
              </a:rPr>
              <a:t>h</a:t>
            </a:r>
            <a:r>
              <a:rPr sz="1800" spc="-15" dirty="0">
                <a:latin typeface="Carlito"/>
                <a:cs typeface="Carlito"/>
              </a:rPr>
              <a:t>ardware </a:t>
            </a:r>
            <a:r>
              <a:rPr lang="en-US" spc="-15" dirty="0">
                <a:latin typeface="Carlito"/>
                <a:cs typeface="Carlito"/>
              </a:rPr>
              <a:t>m</a:t>
            </a:r>
            <a:r>
              <a:rPr sz="1800" dirty="0">
                <a:latin typeface="Carlito"/>
                <a:cs typeface="Carlito"/>
              </a:rPr>
              <a:t>anager then choose </a:t>
            </a:r>
            <a:r>
              <a:rPr sz="1800" spc="-5" dirty="0">
                <a:latin typeface="Carlito"/>
                <a:cs typeface="Carlito"/>
              </a:rPr>
              <a:t>open </a:t>
            </a:r>
            <a:r>
              <a:rPr sz="1800" spc="-15" dirty="0">
                <a:latin typeface="Carlito"/>
                <a:cs typeface="Carlito"/>
              </a:rPr>
              <a:t>target</a:t>
            </a:r>
            <a:r>
              <a:rPr lang="en-US" sz="1800" spc="-15" dirty="0">
                <a:latin typeface="Carlito"/>
                <a:cs typeface="Carlito"/>
              </a:rPr>
              <a:t>, and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then </a:t>
            </a:r>
            <a:r>
              <a:rPr sz="1800" spc="-5" dirty="0">
                <a:latin typeface="Carlito"/>
                <a:cs typeface="Carlito"/>
              </a:rPr>
              <a:t>open new</a:t>
            </a:r>
            <a:r>
              <a:rPr sz="1800" spc="9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target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1447800"/>
            <a:ext cx="8046720" cy="4130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449521"/>
            <a:ext cx="655154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Selecting </a:t>
            </a:r>
            <a:r>
              <a:rPr dirty="0"/>
              <a:t>the</a:t>
            </a:r>
            <a:r>
              <a:rPr spc="-65" dirty="0"/>
              <a:t> </a:t>
            </a:r>
            <a:r>
              <a:rPr spc="-15" dirty="0"/>
              <a:t>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600200"/>
            <a:ext cx="8039100" cy="4093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8600" y="5867400"/>
            <a:ext cx="6934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Press next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5" dirty="0">
                <a:latin typeface="Carlito"/>
                <a:cs typeface="Carlito"/>
              </a:rPr>
              <a:t>make </a:t>
            </a:r>
            <a:r>
              <a:rPr sz="1800" spc="-10" dirty="0">
                <a:latin typeface="Carlito"/>
                <a:cs typeface="Carlito"/>
              </a:rPr>
              <a:t>sure </a:t>
            </a:r>
            <a:r>
              <a:rPr sz="1800" spc="-5" dirty="0">
                <a:latin typeface="Carlito"/>
                <a:cs typeface="Carlito"/>
              </a:rPr>
              <a:t>that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board </a:t>
            </a:r>
            <a:r>
              <a:rPr sz="1800" dirty="0">
                <a:latin typeface="Carlito"/>
                <a:cs typeface="Carlito"/>
              </a:rPr>
              <a:t>is </a:t>
            </a:r>
            <a:r>
              <a:rPr sz="1800" spc="-10" dirty="0">
                <a:latin typeface="Carlito"/>
                <a:cs typeface="Carlito"/>
              </a:rPr>
              <a:t>connected to </a:t>
            </a:r>
            <a:r>
              <a:rPr lang="en-US" sz="1800" dirty="0">
                <a:latin typeface="Carlito"/>
                <a:cs typeface="Carlito"/>
              </a:rPr>
              <a:t>your</a:t>
            </a:r>
            <a:r>
              <a:rPr sz="1800" spc="1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laptop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35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449521"/>
            <a:ext cx="624674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Selecting </a:t>
            </a:r>
            <a:r>
              <a:rPr dirty="0"/>
              <a:t>the</a:t>
            </a:r>
            <a:r>
              <a:rPr spc="-65" dirty="0"/>
              <a:t> </a:t>
            </a:r>
            <a:r>
              <a:rPr spc="-15" dirty="0"/>
              <a:t>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19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676400"/>
            <a:ext cx="7450835" cy="387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" y="5638800"/>
            <a:ext cx="5410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Choose connect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local </a:t>
            </a:r>
            <a:r>
              <a:rPr sz="1800" dirty="0">
                <a:latin typeface="Carlito"/>
                <a:cs typeface="Carlito"/>
              </a:rPr>
              <a:t>server then </a:t>
            </a:r>
            <a:r>
              <a:rPr sz="1800" spc="-5" dirty="0">
                <a:latin typeface="Carlito"/>
                <a:cs typeface="Carlito"/>
              </a:rPr>
              <a:t>press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next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9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1" y="449521"/>
            <a:ext cx="638606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Creating </a:t>
            </a:r>
            <a:r>
              <a:rPr dirty="0"/>
              <a:t>a </a:t>
            </a:r>
            <a:r>
              <a:rPr spc="-5" dirty="0"/>
              <a:t>new</a:t>
            </a:r>
            <a:r>
              <a:rPr spc="-25" dirty="0"/>
              <a:t> </a:t>
            </a:r>
            <a:r>
              <a:rPr spc="-15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990600" y="1608346"/>
            <a:ext cx="6874239" cy="3576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04681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791200"/>
            <a:ext cx="7712439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181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449521"/>
            <a:ext cx="623150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Selecting </a:t>
            </a:r>
            <a:r>
              <a:rPr dirty="0"/>
              <a:t>the</a:t>
            </a:r>
            <a:r>
              <a:rPr spc="-65" dirty="0"/>
              <a:t> </a:t>
            </a:r>
            <a:r>
              <a:rPr spc="-15" dirty="0"/>
              <a:t>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20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091" y="1447800"/>
            <a:ext cx="8046720" cy="4109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0637" y="5709412"/>
            <a:ext cx="6829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Choose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board</a:t>
            </a:r>
            <a:r>
              <a:rPr lang="en-US" sz="1800" spc="-10" dirty="0">
                <a:latin typeface="Carlito"/>
                <a:cs typeface="Carlito"/>
              </a:rPr>
              <a:t>,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then</a:t>
            </a:r>
            <a:r>
              <a:rPr lang="en-US" sz="1800" dirty="0">
                <a:latin typeface="Carlito"/>
                <a:cs typeface="Carlito"/>
              </a:rPr>
              <a:t> press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next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finish</a:t>
            </a:r>
            <a:r>
              <a:rPr lang="en-US" sz="1800" spc="-5" dirty="0">
                <a:latin typeface="Carlito"/>
                <a:cs typeface="Carlito"/>
              </a:rPr>
              <a:t>,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lang="en-US" spc="-5" dirty="0">
                <a:latin typeface="Carlito"/>
                <a:cs typeface="Carlito"/>
              </a:rPr>
              <a:t>and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finally </a:t>
            </a:r>
            <a:r>
              <a:rPr sz="1800" dirty="0">
                <a:latin typeface="Carlito"/>
                <a:cs typeface="Carlito"/>
              </a:rPr>
              <a:t>select </a:t>
            </a:r>
            <a:r>
              <a:rPr sz="1800" spc="-10" dirty="0">
                <a:latin typeface="Carlito"/>
                <a:cs typeface="Carlito"/>
              </a:rPr>
              <a:t>program </a:t>
            </a:r>
            <a:r>
              <a:rPr sz="1800" spc="-5" dirty="0">
                <a:latin typeface="Carlito"/>
                <a:cs typeface="Carlito"/>
              </a:rPr>
              <a:t>device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lang="en-US" sz="1800" spc="-5" dirty="0">
                <a:latin typeface="Carlito"/>
                <a:cs typeface="Carlito"/>
              </a:rPr>
              <a:t>press </a:t>
            </a:r>
            <a:r>
              <a:rPr sz="1800" spc="-10" dirty="0">
                <a:latin typeface="Carlito"/>
                <a:cs typeface="Carlito"/>
              </a:rPr>
              <a:t>program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79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49" y="449521"/>
            <a:ext cx="8610651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/>
              <a:t>Power &amp; Area Utilisation Reports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20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637" y="5709412"/>
            <a:ext cx="682942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Run implementation</a:t>
            </a:r>
            <a:r>
              <a:rPr lang="en-US" sz="1800" spc="-10" dirty="0">
                <a:latin typeface="Carlito"/>
                <a:cs typeface="Carlito"/>
              </a:rPr>
              <a:t>,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then</a:t>
            </a:r>
            <a:r>
              <a:rPr lang="en-US" sz="1800" dirty="0">
                <a:latin typeface="Carlito"/>
                <a:cs typeface="Carlito"/>
              </a:rPr>
              <a:t> press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lang="en-US" spc="-10" dirty="0">
                <a:latin typeface="Carlito"/>
                <a:cs typeface="Carlito"/>
              </a:rPr>
              <a:t>report power</a:t>
            </a:r>
            <a:r>
              <a:rPr lang="en-US" sz="1800" spc="-5" dirty="0">
                <a:latin typeface="Carlito"/>
                <a:cs typeface="Carlito"/>
              </a:rPr>
              <a:t>,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lang="en-US" spc="-5" dirty="0">
                <a:latin typeface="Carlito"/>
                <a:cs typeface="Carlito"/>
              </a:rPr>
              <a:t>and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finally </a:t>
            </a:r>
            <a:r>
              <a:rPr lang="en-US" sz="1800" dirty="0">
                <a:latin typeface="Carlito"/>
                <a:cs typeface="Carlito"/>
              </a:rPr>
              <a:t>press run.</a:t>
            </a:r>
          </a:p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arlito"/>
                <a:cs typeface="Carlito"/>
              </a:rPr>
              <a:t>For the utilised area, choose report utilization.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64080-AE68-47E4-941C-A1E61C1E2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9" y="1455515"/>
            <a:ext cx="8229600" cy="42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33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6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21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AAE96F-A798-4AC8-991D-FB3BADDDED66}"/>
              </a:ext>
            </a:extLst>
          </p:cNvPr>
          <p:cNvSpPr txBox="1">
            <a:spLocks/>
          </p:cNvSpPr>
          <p:nvPr/>
        </p:nvSpPr>
        <p:spPr>
          <a:xfrm>
            <a:off x="304800" y="2857500"/>
            <a:ext cx="76200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1"/>
                </a:solidFill>
              </a:rPr>
              <a:t>Thank You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18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1" y="449521"/>
            <a:ext cx="661466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Creating </a:t>
            </a:r>
            <a:r>
              <a:rPr dirty="0"/>
              <a:t>a </a:t>
            </a:r>
            <a:r>
              <a:rPr spc="-5" dirty="0"/>
              <a:t>new</a:t>
            </a:r>
            <a:r>
              <a:rPr spc="-25" dirty="0"/>
              <a:t> </a:t>
            </a:r>
            <a:r>
              <a:rPr spc="-15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914400" y="1981200"/>
            <a:ext cx="7292340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04681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3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1" y="449521"/>
            <a:ext cx="659942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Creating </a:t>
            </a:r>
            <a:r>
              <a:rPr dirty="0"/>
              <a:t>a </a:t>
            </a:r>
            <a:r>
              <a:rPr spc="-5" dirty="0"/>
              <a:t>new</a:t>
            </a:r>
            <a:r>
              <a:rPr spc="-25" dirty="0"/>
              <a:t> </a:t>
            </a:r>
            <a:r>
              <a:rPr spc="-15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548640" y="1621162"/>
            <a:ext cx="8046720" cy="4138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57600" y="6339577"/>
            <a:ext cx="5029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Choose </a:t>
            </a:r>
            <a:r>
              <a:rPr lang="en-US" spc="-10" dirty="0">
                <a:latin typeface="Carlito"/>
                <a:cs typeface="Carlito"/>
              </a:rPr>
              <a:t>p</a:t>
            </a:r>
            <a:r>
              <a:rPr sz="1800" spc="-10" dirty="0">
                <a:latin typeface="Carlito"/>
                <a:cs typeface="Carlito"/>
              </a:rPr>
              <a:t>roject </a:t>
            </a:r>
            <a:r>
              <a:rPr sz="1800" spc="-5" dirty="0">
                <a:latin typeface="Carlito"/>
                <a:cs typeface="Carlito"/>
              </a:rPr>
              <a:t>name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lang="en-US" spc="-10" dirty="0">
                <a:latin typeface="Carlito"/>
                <a:cs typeface="Carlito"/>
              </a:rPr>
              <a:t>d</a:t>
            </a:r>
            <a:r>
              <a:rPr sz="1800" spc="-10" dirty="0">
                <a:latin typeface="Carlito"/>
                <a:cs typeface="Carlito"/>
              </a:rPr>
              <a:t>irectory </a:t>
            </a:r>
            <a:r>
              <a:rPr sz="1800" dirty="0">
                <a:latin typeface="Carlito"/>
                <a:cs typeface="Carlito"/>
              </a:rPr>
              <a:t>then </a:t>
            </a:r>
            <a:r>
              <a:rPr sz="1800" spc="-10" dirty="0">
                <a:latin typeface="Carlito"/>
                <a:cs typeface="Carlito"/>
              </a:rPr>
              <a:t>press</a:t>
            </a:r>
            <a:r>
              <a:rPr sz="1800" spc="50" dirty="0">
                <a:latin typeface="Carlito"/>
                <a:cs typeface="Carlito"/>
              </a:rPr>
              <a:t> </a:t>
            </a:r>
            <a:r>
              <a:rPr sz="1800" spc="-130" dirty="0">
                <a:latin typeface="Carlito"/>
                <a:cs typeface="Carlito"/>
              </a:rPr>
              <a:t>next</a:t>
            </a:r>
            <a:r>
              <a:rPr lang="en-US" sz="1800" spc="-130" dirty="0">
                <a:latin typeface="Carlito"/>
                <a:cs typeface="Carlito"/>
              </a:rPr>
              <a:t>    </a:t>
            </a:r>
            <a:r>
              <a:rPr lang="en-US" spc="-195" baseline="-30092" dirty="0">
                <a:solidFill>
                  <a:srgbClr val="888888"/>
                </a:solidFill>
                <a:latin typeface="Carlito"/>
                <a:cs typeface="Carlito"/>
              </a:rPr>
              <a:t>4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4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1" y="449521"/>
            <a:ext cx="646226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Creating </a:t>
            </a:r>
            <a:r>
              <a:rPr dirty="0"/>
              <a:t>a </a:t>
            </a:r>
            <a:r>
              <a:rPr spc="-5" dirty="0"/>
              <a:t>new</a:t>
            </a:r>
            <a:r>
              <a:rPr spc="-25" dirty="0"/>
              <a:t> </a:t>
            </a:r>
            <a:r>
              <a:rPr spc="-15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548640" y="1621147"/>
            <a:ext cx="8046720" cy="4118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8828" y="6114999"/>
            <a:ext cx="3288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Choose </a:t>
            </a:r>
            <a:r>
              <a:rPr sz="1800" spc="-10" dirty="0">
                <a:latin typeface="Carlito"/>
                <a:cs typeface="Carlito"/>
              </a:rPr>
              <a:t>RTL project </a:t>
            </a:r>
            <a:r>
              <a:rPr sz="1800" spc="-5" dirty="0">
                <a:latin typeface="Carlito"/>
                <a:cs typeface="Carlito"/>
              </a:rPr>
              <a:t>then </a:t>
            </a:r>
            <a:r>
              <a:rPr sz="1800" spc="-10" dirty="0">
                <a:latin typeface="Carlito"/>
                <a:cs typeface="Carlito"/>
              </a:rPr>
              <a:t>press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next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4681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9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1" y="449521"/>
            <a:ext cx="659942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Creating </a:t>
            </a:r>
            <a:r>
              <a:rPr dirty="0"/>
              <a:t>a </a:t>
            </a:r>
            <a:r>
              <a:rPr spc="-5" dirty="0"/>
              <a:t>new</a:t>
            </a:r>
            <a:r>
              <a:rPr spc="-25" dirty="0"/>
              <a:t> </a:t>
            </a:r>
            <a:r>
              <a:rPr spc="-15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1600200"/>
            <a:ext cx="76200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000" y="5486400"/>
            <a:ext cx="624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Choose </a:t>
            </a:r>
            <a:r>
              <a:rPr sz="1800" dirty="0">
                <a:latin typeface="Carlito"/>
                <a:cs typeface="Carlito"/>
              </a:rPr>
              <a:t>add </a:t>
            </a:r>
            <a:r>
              <a:rPr sz="1800" spc="-5" dirty="0">
                <a:latin typeface="Carlito"/>
                <a:cs typeface="Carlito"/>
              </a:rPr>
              <a:t>files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add </a:t>
            </a:r>
            <a:r>
              <a:rPr sz="1800" spc="-10" dirty="0">
                <a:latin typeface="Carlito"/>
                <a:cs typeface="Carlito"/>
              </a:rPr>
              <a:t>sources </a:t>
            </a:r>
            <a:r>
              <a:rPr sz="1800" spc="-5" dirty="0">
                <a:latin typeface="Carlito"/>
                <a:cs typeface="Carlito"/>
              </a:rPr>
              <a:t>already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existing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*Choose </a:t>
            </a:r>
            <a:r>
              <a:rPr lang="en-US" spc="-15" dirty="0">
                <a:latin typeface="Carlito"/>
                <a:cs typeface="Carlito"/>
              </a:rPr>
              <a:t>c</a:t>
            </a:r>
            <a:r>
              <a:rPr sz="1800" spc="-15" dirty="0">
                <a:latin typeface="Carlito"/>
                <a:cs typeface="Carlito"/>
              </a:rPr>
              <a:t>reate </a:t>
            </a:r>
            <a:r>
              <a:rPr sz="1800" spc="-5" dirty="0">
                <a:latin typeface="Carlito"/>
                <a:cs typeface="Carlito"/>
              </a:rPr>
              <a:t>files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15" dirty="0">
                <a:latin typeface="Carlito"/>
                <a:cs typeface="Carlito"/>
              </a:rPr>
              <a:t>create </a:t>
            </a:r>
            <a:r>
              <a:rPr sz="1800" spc="-5" dirty="0">
                <a:latin typeface="Carlito"/>
                <a:cs typeface="Carlito"/>
              </a:rPr>
              <a:t>new</a:t>
            </a:r>
            <a:r>
              <a:rPr sz="1800" spc="7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sources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4681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6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48" y="6111544"/>
            <a:ext cx="7867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92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1" y="449521"/>
            <a:ext cx="676706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Creating </a:t>
            </a:r>
            <a:r>
              <a:rPr dirty="0"/>
              <a:t>a </a:t>
            </a:r>
            <a:r>
              <a:rPr spc="-5" dirty="0"/>
              <a:t>new</a:t>
            </a:r>
            <a:r>
              <a:rPr spc="-25" dirty="0"/>
              <a:t> </a:t>
            </a:r>
            <a:r>
              <a:rPr spc="-15" dirty="0"/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5838938"/>
            <a:ext cx="67386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If </a:t>
            </a:r>
            <a:r>
              <a:rPr sz="1800" spc="-10" dirty="0">
                <a:latin typeface="Carlito"/>
                <a:cs typeface="Carlito"/>
              </a:rPr>
              <a:t>you </a:t>
            </a:r>
            <a:r>
              <a:rPr sz="1800" spc="-5" dirty="0">
                <a:latin typeface="Carlito"/>
                <a:cs typeface="Carlito"/>
              </a:rPr>
              <a:t>choose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15" dirty="0">
                <a:latin typeface="Carlito"/>
                <a:cs typeface="Carlito"/>
              </a:rPr>
              <a:t>create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new file, </a:t>
            </a:r>
            <a:r>
              <a:rPr sz="1800" dirty="0">
                <a:latin typeface="Carlito"/>
                <a:cs typeface="Carlito"/>
              </a:rPr>
              <a:t>then </a:t>
            </a:r>
            <a:r>
              <a:rPr sz="1800" spc="-5" dirty="0">
                <a:latin typeface="Carlito"/>
                <a:cs typeface="Carlito"/>
              </a:rPr>
              <a:t>change the </a:t>
            </a:r>
            <a:r>
              <a:rPr sz="1800" spc="-10" dirty="0">
                <a:latin typeface="Carlito"/>
                <a:cs typeface="Carlito"/>
              </a:rPr>
              <a:t>file </a:t>
            </a:r>
            <a:r>
              <a:rPr sz="1800" dirty="0">
                <a:latin typeface="Carlito"/>
                <a:cs typeface="Carlito"/>
              </a:rPr>
              <a:t>type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VHDL</a:t>
            </a:r>
            <a:r>
              <a:rPr sz="1800" spc="1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lang="en-US"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choose </a:t>
            </a:r>
            <a:r>
              <a:rPr sz="1800" dirty="0">
                <a:latin typeface="Carlito"/>
                <a:cs typeface="Carlito"/>
              </a:rPr>
              <a:t>a name </a:t>
            </a:r>
            <a:r>
              <a:rPr sz="1800" spc="-15" dirty="0">
                <a:latin typeface="Carlito"/>
                <a:cs typeface="Carlito"/>
              </a:rPr>
              <a:t>for </a:t>
            </a:r>
            <a:r>
              <a:rPr sz="1800" spc="-10" dirty="0">
                <a:latin typeface="Carlito"/>
                <a:cs typeface="Carlito"/>
              </a:rPr>
              <a:t>your </a:t>
            </a:r>
            <a:r>
              <a:rPr sz="1800" spc="-5" dirty="0">
                <a:latin typeface="Carlito"/>
                <a:cs typeface="Carlito"/>
              </a:rPr>
              <a:t>file </a:t>
            </a:r>
            <a:r>
              <a:rPr lang="en-US" sz="1800" dirty="0">
                <a:latin typeface="Carlito"/>
                <a:cs typeface="Carlito"/>
              </a:rPr>
              <a:t>and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press</a:t>
            </a:r>
            <a:r>
              <a:rPr sz="1800" spc="6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OK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1524000"/>
            <a:ext cx="8046720" cy="4138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04681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2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1" y="449521"/>
            <a:ext cx="653846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Creating </a:t>
            </a:r>
            <a:r>
              <a:rPr dirty="0"/>
              <a:t>a </a:t>
            </a:r>
            <a:r>
              <a:rPr spc="-5" dirty="0"/>
              <a:t>new</a:t>
            </a:r>
            <a:r>
              <a:rPr spc="-25" dirty="0"/>
              <a:t> </a:t>
            </a:r>
            <a:r>
              <a:rPr spc="-15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228600" y="1621152"/>
            <a:ext cx="8046720" cy="3914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" y="5891479"/>
            <a:ext cx="144495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Press</a:t>
            </a:r>
            <a:r>
              <a:rPr sz="1800" spc="-7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next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4681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8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6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1" y="449521"/>
            <a:ext cx="653846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Creating </a:t>
            </a:r>
            <a:r>
              <a:rPr dirty="0"/>
              <a:t>a </a:t>
            </a:r>
            <a:r>
              <a:rPr spc="-5" dirty="0"/>
              <a:t>new</a:t>
            </a:r>
            <a:r>
              <a:rPr spc="-25" dirty="0"/>
              <a:t> </a:t>
            </a:r>
            <a:r>
              <a:rPr spc="-15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548640" y="1621149"/>
            <a:ext cx="8046720" cy="4089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400" y="6117539"/>
            <a:ext cx="647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Press </a:t>
            </a:r>
            <a:r>
              <a:rPr sz="1800" dirty="0">
                <a:latin typeface="Carlito"/>
                <a:cs typeface="Carlito"/>
              </a:rPr>
              <a:t>add </a:t>
            </a:r>
            <a:r>
              <a:rPr sz="1800" spc="-5" dirty="0">
                <a:latin typeface="Carlito"/>
                <a:cs typeface="Carlito"/>
              </a:rPr>
              <a:t>files </a:t>
            </a:r>
            <a:r>
              <a:rPr sz="1800" dirty="0">
                <a:latin typeface="Carlito"/>
                <a:cs typeface="Carlito"/>
              </a:rPr>
              <a:t>then </a:t>
            </a:r>
            <a:r>
              <a:rPr lang="en-US" spc="-5" dirty="0">
                <a:latin typeface="Carlito"/>
                <a:cs typeface="Carlito"/>
              </a:rPr>
              <a:t>c</a:t>
            </a:r>
            <a:r>
              <a:rPr sz="1800" spc="-5" dirty="0">
                <a:latin typeface="Carlito"/>
                <a:cs typeface="Carlito"/>
              </a:rPr>
              <a:t>hoose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lang="en-US" spc="-10" dirty="0">
                <a:latin typeface="Carlito"/>
                <a:cs typeface="Carlito"/>
              </a:rPr>
              <a:t>c</a:t>
            </a:r>
            <a:r>
              <a:rPr sz="1800" spc="-10" dirty="0">
                <a:latin typeface="Carlito"/>
                <a:cs typeface="Carlito"/>
              </a:rPr>
              <a:t>onstraints </a:t>
            </a:r>
            <a:r>
              <a:rPr sz="1800" spc="-5" dirty="0">
                <a:latin typeface="Carlito"/>
                <a:cs typeface="Carlito"/>
              </a:rPr>
              <a:t>file of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Basys</a:t>
            </a:r>
            <a:r>
              <a:rPr sz="1800" dirty="0">
                <a:latin typeface="Carlito"/>
                <a:cs typeface="Carlito"/>
              </a:rPr>
              <a:t>-3</a:t>
            </a:r>
            <a:r>
              <a:rPr lang="en-US" sz="1800" dirty="0">
                <a:latin typeface="Carlito"/>
                <a:cs typeface="Carlito"/>
              </a:rPr>
              <a:t> board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4681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5CA4-96E4-4550-97DE-5A4F40DF3F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28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170</TotalTime>
  <Words>399</Words>
  <Application>Microsoft Office PowerPoint</Application>
  <PresentationFormat>On-screen Show (4:3)</PresentationFormat>
  <Paragraphs>97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</vt:lpstr>
      <vt:lpstr>Carlito</vt:lpstr>
      <vt:lpstr>Adjacency</vt:lpstr>
      <vt:lpstr>PowerPoint Presentation</vt:lpstr>
      <vt:lpstr>Creating a new project</vt:lpstr>
      <vt:lpstr>Creating a new project</vt:lpstr>
      <vt:lpstr>Creating a new project</vt:lpstr>
      <vt:lpstr>Creating a new project</vt:lpstr>
      <vt:lpstr>Creating a new project</vt:lpstr>
      <vt:lpstr>Creating a new project</vt:lpstr>
      <vt:lpstr>Creating a new project</vt:lpstr>
      <vt:lpstr>Creating a new project</vt:lpstr>
      <vt:lpstr>Creating a new project</vt:lpstr>
      <vt:lpstr>Define the Module</vt:lpstr>
      <vt:lpstr>Choose VHDL</vt:lpstr>
      <vt:lpstr>Constraints</vt:lpstr>
      <vt:lpstr>Run Synthesis</vt:lpstr>
      <vt:lpstr>This takes  3-5 minutes</vt:lpstr>
      <vt:lpstr>Generate Bit stream file</vt:lpstr>
      <vt:lpstr>Selecting the board</vt:lpstr>
      <vt:lpstr>Selecting the board</vt:lpstr>
      <vt:lpstr>Selecting the board</vt:lpstr>
      <vt:lpstr>Selecting the board</vt:lpstr>
      <vt:lpstr>Power &amp; Area Utilisation Reports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Sandy Atef Abdelmalak</dc:creator>
  <cp:lastModifiedBy>Amr Alaa Hassan</cp:lastModifiedBy>
  <cp:revision>33</cp:revision>
  <dcterms:created xsi:type="dcterms:W3CDTF">2021-03-31T09:37:37Z</dcterms:created>
  <dcterms:modified xsi:type="dcterms:W3CDTF">2024-02-11T14:45:33Z</dcterms:modified>
</cp:coreProperties>
</file>